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8" r:id="rId3"/>
    <p:sldId id="259" r:id="rId4"/>
    <p:sldId id="267" r:id="rId5"/>
    <p:sldId id="268" r:id="rId6"/>
    <p:sldId id="269" r:id="rId7"/>
    <p:sldId id="270" r:id="rId8"/>
    <p:sldId id="271" r:id="rId9"/>
    <p:sldId id="272" r:id="rId10"/>
    <p:sldId id="273"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642" y="4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7A8436E4-6531-4344-B6D1-1A64445542F8}" type="datetimeFigureOut">
              <a:rPr lang="en-US" smtClean="0"/>
              <a:t>12/5/2014</a:t>
            </a:fld>
            <a:endParaRPr lang="en-US"/>
          </a:p>
        </p:txBody>
      </p:sp>
      <p:sp>
        <p:nvSpPr>
          <p:cNvPr id="16" name="Slide Number Placeholder 15"/>
          <p:cNvSpPr>
            <a:spLocks noGrp="1"/>
          </p:cNvSpPr>
          <p:nvPr>
            <p:ph type="sldNum" sz="quarter" idx="11"/>
          </p:nvPr>
        </p:nvSpPr>
        <p:spPr/>
        <p:txBody>
          <a:bodyPr/>
          <a:lstStyle/>
          <a:p>
            <a:fld id="{41289E8C-C76D-4A2A-A3BA-399B3AECC962}" type="slidenum">
              <a:rPr lang="en-US" smtClean="0"/>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A8436E4-6531-4344-B6D1-1A64445542F8}" type="datetimeFigureOut">
              <a:rPr lang="en-US" smtClean="0"/>
              <a:t>12/5/2014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289E8C-C76D-4A2A-A3BA-399B3AECC96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A8436E4-6531-4344-B6D1-1A64445542F8}" type="datetimeFigureOut">
              <a:rPr lang="en-US" smtClean="0"/>
              <a:t>12/5/2014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289E8C-C76D-4A2A-A3BA-399B3AECC96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7A8436E4-6531-4344-B6D1-1A64445542F8}" type="datetimeFigureOut">
              <a:rPr lang="en-US" smtClean="0"/>
              <a:t>12/5/2014</a:t>
            </a:fld>
            <a:endParaRPr lang="en-US"/>
          </a:p>
        </p:txBody>
      </p:sp>
      <p:sp>
        <p:nvSpPr>
          <p:cNvPr id="15" name="Slide Number Placeholder 14"/>
          <p:cNvSpPr>
            <a:spLocks noGrp="1"/>
          </p:cNvSpPr>
          <p:nvPr>
            <p:ph type="sldNum" sz="quarter" idx="15"/>
          </p:nvPr>
        </p:nvSpPr>
        <p:spPr/>
        <p:txBody>
          <a:bodyPr/>
          <a:lstStyle>
            <a:lvl1pPr algn="ctr">
              <a:defRPr/>
            </a:lvl1pPr>
          </a:lstStyle>
          <a:p>
            <a:fld id="{41289E8C-C76D-4A2A-A3BA-399B3AECC962}" type="slidenum">
              <a:rPr lang="en-US" smtClean="0"/>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A8436E4-6531-4344-B6D1-1A64445542F8}" type="datetimeFigureOut">
              <a:rPr lang="en-US" smtClean="0"/>
              <a:t>12/5/2014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289E8C-C76D-4A2A-A3BA-399B3AECC962}" type="slidenum">
              <a:rPr lang="en-US" smtClean="0"/>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7A8436E4-6531-4344-B6D1-1A64445542F8}" type="datetimeFigureOut">
              <a:rPr lang="en-US" smtClean="0"/>
              <a:t>12/5/2014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289E8C-C76D-4A2A-A3BA-399B3AECC962}" type="slidenum">
              <a:rPr lang="en-US" smtClean="0"/>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41289E8C-C76D-4A2A-A3BA-399B3AECC962}" type="slidenum">
              <a:rPr lang="en-US" smtClean="0"/>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7A8436E4-6531-4344-B6D1-1A64445542F8}" type="datetimeFigureOut">
              <a:rPr lang="en-US" smtClean="0"/>
              <a:t>12/5/2014</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A8436E4-6531-4344-B6D1-1A64445542F8}" type="datetimeFigureOut">
              <a:rPr lang="en-US" smtClean="0"/>
              <a:t>12/5/2014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1289E8C-C76D-4A2A-A3BA-399B3AECC962}" type="slidenum">
              <a:rPr lang="en-US" smtClean="0"/>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8436E4-6531-4344-B6D1-1A64445542F8}" type="datetimeFigureOut">
              <a:rPr lang="en-US" smtClean="0"/>
              <a:t>12/5/2014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1289E8C-C76D-4A2A-A3BA-399B3AECC96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7A8436E4-6531-4344-B6D1-1A64445542F8}" type="datetimeFigureOut">
              <a:rPr lang="en-US" smtClean="0"/>
              <a:t>12/5/2014</a:t>
            </a:fld>
            <a:endParaRPr lang="en-US"/>
          </a:p>
        </p:txBody>
      </p:sp>
      <p:sp>
        <p:nvSpPr>
          <p:cNvPr id="9" name="Slide Number Placeholder 8"/>
          <p:cNvSpPr>
            <a:spLocks noGrp="1"/>
          </p:cNvSpPr>
          <p:nvPr>
            <p:ph type="sldNum" sz="quarter" idx="15"/>
          </p:nvPr>
        </p:nvSpPr>
        <p:spPr/>
        <p:txBody>
          <a:bodyPr/>
          <a:lstStyle/>
          <a:p>
            <a:fld id="{41289E8C-C76D-4A2A-A3BA-399B3AECC962}" type="slidenum">
              <a:rPr lang="en-US" smtClean="0"/>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7A8436E4-6531-4344-B6D1-1A64445542F8}" type="datetimeFigureOut">
              <a:rPr lang="en-US" smtClean="0"/>
              <a:t>12/5/2014</a:t>
            </a:fld>
            <a:endParaRPr lang="en-US"/>
          </a:p>
        </p:txBody>
      </p:sp>
      <p:sp>
        <p:nvSpPr>
          <p:cNvPr id="9" name="Slide Number Placeholder 8"/>
          <p:cNvSpPr>
            <a:spLocks noGrp="1"/>
          </p:cNvSpPr>
          <p:nvPr>
            <p:ph type="sldNum" sz="quarter" idx="11"/>
          </p:nvPr>
        </p:nvSpPr>
        <p:spPr/>
        <p:txBody>
          <a:bodyPr/>
          <a:lstStyle/>
          <a:p>
            <a:fld id="{41289E8C-C76D-4A2A-A3BA-399B3AECC962}"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6000" r="-6000"/>
          </a:stretch>
        </a:blipFill>
        <a:effectLst/>
      </p:bgPr>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7A8436E4-6531-4344-B6D1-1A64445542F8}" type="datetimeFigureOut">
              <a:rPr lang="en-US" smtClean="0"/>
              <a:t>12/5/2014</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41289E8C-C76D-4A2A-A3BA-399B3AECC962}" type="slidenum">
              <a:rPr lang="en-US" smtClean="0"/>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4.xml"/><Relationship Id="rId5" Type="http://schemas.openxmlformats.org/officeDocument/2006/relationships/image" Target="../media/image8.jpeg"/><Relationship Id="rId4" Type="http://schemas.openxmlformats.org/officeDocument/2006/relationships/image" Target="../media/image7.jpg"/></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29065" y="5943600"/>
            <a:ext cx="8305800" cy="1143000"/>
          </a:xfrm>
        </p:spPr>
        <p:txBody>
          <a:bodyPr/>
          <a:lstStyle/>
          <a:p>
            <a:r>
              <a:rPr lang="en-US" dirty="0" smtClean="0"/>
              <a:t>By </a:t>
            </a:r>
            <a:r>
              <a:rPr lang="en-US" dirty="0" smtClean="0"/>
              <a:t>Tom Deal</a:t>
            </a:r>
            <a:endParaRPr lang="en-US" dirty="0"/>
          </a:p>
        </p:txBody>
      </p:sp>
      <p:sp>
        <p:nvSpPr>
          <p:cNvPr id="2" name="Title 1"/>
          <p:cNvSpPr>
            <a:spLocks noGrp="1"/>
          </p:cNvSpPr>
          <p:nvPr>
            <p:ph type="ctrTitle"/>
          </p:nvPr>
        </p:nvSpPr>
        <p:spPr>
          <a:xfrm>
            <a:off x="609600" y="-990600"/>
            <a:ext cx="8305800" cy="1981200"/>
          </a:xfrm>
        </p:spPr>
        <p:txBody>
          <a:bodyPr/>
          <a:lstStyle/>
          <a:p>
            <a:r>
              <a:rPr lang="en-US" dirty="0" smtClean="0"/>
              <a:t>Life of an Abenaki Women</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457200" y="152400"/>
            <a:ext cx="8229600" cy="838200"/>
          </a:xfrm>
        </p:spPr>
        <p:txBody>
          <a:bodyPr/>
          <a:lstStyle/>
          <a:p>
            <a:pPr algn="ctr"/>
            <a:r>
              <a:rPr lang="en-US" dirty="0" smtClean="0">
                <a:solidFill>
                  <a:schemeClr val="bg1"/>
                </a:solidFill>
              </a:rPr>
              <a:t>Mom’s Story</a:t>
            </a:r>
            <a:endParaRPr lang="en-US" dirty="0">
              <a:solidFill>
                <a:schemeClr val="bg1"/>
              </a:solidFill>
            </a:endParaRPr>
          </a:p>
        </p:txBody>
      </p:sp>
      <p:sp>
        <p:nvSpPr>
          <p:cNvPr id="6" name="Content Placeholder 5"/>
          <p:cNvSpPr>
            <a:spLocks noGrp="1"/>
          </p:cNvSpPr>
          <p:nvPr>
            <p:ph sz="half" idx="1"/>
          </p:nvPr>
        </p:nvSpPr>
        <p:spPr>
          <a:xfrm>
            <a:off x="0" y="995288"/>
            <a:ext cx="9144000" cy="5938911"/>
          </a:xfrm>
        </p:spPr>
        <p:txBody>
          <a:bodyPr>
            <a:normAutofit/>
          </a:bodyPr>
          <a:lstStyle/>
          <a:p>
            <a:r>
              <a:rPr lang="en-US" dirty="0" smtClean="0">
                <a:solidFill>
                  <a:schemeClr val="bg1"/>
                </a:solidFill>
              </a:rPr>
              <a:t>Noticing the number of Black Indians is related to the social status of both groups back then, much improvement now???</a:t>
            </a:r>
          </a:p>
          <a:p>
            <a:r>
              <a:rPr lang="en-US" dirty="0" smtClean="0">
                <a:solidFill>
                  <a:schemeClr val="bg1"/>
                </a:solidFill>
              </a:rPr>
              <a:t>Migration off the reservation was necessary for employment</a:t>
            </a:r>
          </a:p>
          <a:p>
            <a:pPr marL="0" indent="0" algn="ctr">
              <a:buNone/>
            </a:pPr>
            <a:r>
              <a:rPr lang="en-US" dirty="0" smtClean="0">
                <a:solidFill>
                  <a:schemeClr val="bg1"/>
                </a:solidFill>
              </a:rPr>
              <a:t>Items I saw around my grandparents and our house </a:t>
            </a:r>
          </a:p>
          <a:p>
            <a:endParaRPr lang="en-US" dirty="0">
              <a:solidFill>
                <a:schemeClr val="bg1"/>
              </a:solidFill>
            </a:endParaRPr>
          </a:p>
          <a:p>
            <a:endParaRPr lang="en-US" dirty="0" smtClean="0">
              <a:solidFill>
                <a:schemeClr val="bg1"/>
              </a:solidFill>
            </a:endParaRPr>
          </a:p>
          <a:p>
            <a:endParaRPr lang="en-US" dirty="0">
              <a:solidFill>
                <a:schemeClr val="bg1"/>
              </a:solidFill>
            </a:endParaRPr>
          </a:p>
          <a:p>
            <a:endParaRPr lang="en-US" dirty="0" smtClean="0">
              <a:solidFill>
                <a:schemeClr val="bg1"/>
              </a:solidFill>
            </a:endParaRPr>
          </a:p>
          <a:p>
            <a:pPr marL="0" indent="0">
              <a:buNone/>
            </a:pPr>
            <a:r>
              <a:rPr lang="en-US" dirty="0" smtClean="0">
                <a:solidFill>
                  <a:schemeClr val="bg1"/>
                </a:solidFill>
              </a:rPr>
              <a:t>Basket weaving		         Club 		 	 Moccasins</a:t>
            </a:r>
          </a:p>
          <a:p>
            <a:pPr marL="0" indent="0">
              <a:buNone/>
            </a:pPr>
            <a:r>
              <a:rPr lang="en-US" sz="1100" dirty="0">
                <a:solidFill>
                  <a:schemeClr val="bg1"/>
                </a:solidFill>
              </a:rPr>
              <a:t>	</a:t>
            </a:r>
            <a:r>
              <a:rPr lang="en-US" sz="1100" dirty="0" smtClean="0">
                <a:solidFill>
                  <a:schemeClr val="bg1"/>
                </a:solidFill>
              </a:rPr>
              <a:t>		               made from where different branches met</a:t>
            </a:r>
          </a:p>
          <a:p>
            <a:pPr marL="0" indent="0">
              <a:buNone/>
            </a:pPr>
            <a:endParaRPr lang="en-US" dirty="0" smtClean="0">
              <a:solidFill>
                <a:schemeClr val="bg1"/>
              </a:solidFill>
            </a:endParaRPr>
          </a:p>
          <a:p>
            <a:pPr marL="0" indent="0">
              <a:buNone/>
            </a:pPr>
            <a:endParaRPr lang="en-US" dirty="0" smtClean="0">
              <a:solidFill>
                <a:schemeClr val="bg1"/>
              </a:solidFill>
            </a:endParaRPr>
          </a:p>
          <a:p>
            <a:pPr marL="0" indent="0">
              <a:buNone/>
            </a:pPr>
            <a:r>
              <a:rPr lang="en-US" dirty="0" smtClean="0">
                <a:solidFill>
                  <a:schemeClr val="bg1"/>
                </a:solidFill>
              </a:rPr>
              <a:t>			       Hunting Rifle</a:t>
            </a:r>
          </a:p>
          <a:p>
            <a:endParaRPr lang="en-US" dirty="0">
              <a:solidFill>
                <a:schemeClr val="bg1"/>
              </a:solidFill>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06" y="2863627"/>
            <a:ext cx="2731674" cy="1828800"/>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85834" y="2842525"/>
            <a:ext cx="2438400" cy="182880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86600" y="2810702"/>
            <a:ext cx="2057400" cy="1746397"/>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62200" y="5588069"/>
            <a:ext cx="4419600" cy="831469"/>
          </a:xfrm>
          <a:prstGeom prst="rect">
            <a:avLst/>
          </a:prstGeom>
        </p:spPr>
      </p:pic>
    </p:spTree>
    <p:extLst>
      <p:ext uri="{BB962C8B-B14F-4D97-AF65-F5344CB8AC3E}">
        <p14:creationId xmlns:p14="http://schemas.microsoft.com/office/powerpoint/2010/main" val="19285412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34" y="-1"/>
            <a:ext cx="9136966" cy="7097815"/>
          </a:xfrm>
          <a:prstGeom prst="rect">
            <a:avLst/>
          </a:prstGeom>
        </p:spPr>
      </p:pic>
      <p:sp>
        <p:nvSpPr>
          <p:cNvPr id="9" name="TextBox 8"/>
          <p:cNvSpPr txBox="1"/>
          <p:nvPr/>
        </p:nvSpPr>
        <p:spPr>
          <a:xfrm>
            <a:off x="3788122" y="4419600"/>
            <a:ext cx="787395" cy="646331"/>
          </a:xfrm>
          <a:prstGeom prst="rect">
            <a:avLst/>
          </a:prstGeom>
          <a:noFill/>
        </p:spPr>
        <p:txBody>
          <a:bodyPr wrap="none" rtlCol="0">
            <a:spAutoFit/>
          </a:bodyPr>
          <a:lstStyle/>
          <a:p>
            <a:pPr algn="ctr"/>
            <a:r>
              <a:rPr lang="en-US" dirty="0" smtClean="0"/>
              <a:t>MOM</a:t>
            </a:r>
          </a:p>
          <a:p>
            <a:pPr algn="ctr"/>
            <a:r>
              <a:rPr lang="en-US" dirty="0" smtClean="0"/>
              <a:t>Age 5</a:t>
            </a:r>
            <a:endParaRPr lang="en-US" dirty="0"/>
          </a:p>
        </p:txBody>
      </p:sp>
      <p:sp>
        <p:nvSpPr>
          <p:cNvPr id="10" name="TextBox 9"/>
          <p:cNvSpPr txBox="1"/>
          <p:nvPr/>
        </p:nvSpPr>
        <p:spPr>
          <a:xfrm>
            <a:off x="6248400" y="2286000"/>
            <a:ext cx="1403782" cy="646331"/>
          </a:xfrm>
          <a:prstGeom prst="rect">
            <a:avLst/>
          </a:prstGeom>
          <a:noFill/>
        </p:spPr>
        <p:txBody>
          <a:bodyPr wrap="none" rtlCol="0">
            <a:spAutoFit/>
          </a:bodyPr>
          <a:lstStyle/>
          <a:p>
            <a:pPr algn="ctr"/>
            <a:r>
              <a:rPr lang="en-US" dirty="0" smtClean="0"/>
              <a:t>My</a:t>
            </a:r>
          </a:p>
          <a:p>
            <a:pPr algn="ctr"/>
            <a:r>
              <a:rPr lang="en-US" dirty="0" smtClean="0"/>
              <a:t>Grandfather</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457200" y="152400"/>
            <a:ext cx="8229600" cy="838200"/>
          </a:xfrm>
        </p:spPr>
        <p:txBody>
          <a:bodyPr/>
          <a:lstStyle/>
          <a:p>
            <a:pPr algn="ctr"/>
            <a:r>
              <a:rPr lang="en-US" dirty="0" smtClean="0">
                <a:solidFill>
                  <a:schemeClr val="bg1"/>
                </a:solidFill>
              </a:rPr>
              <a:t>Mom’s Story</a:t>
            </a:r>
            <a:endParaRPr lang="en-US" dirty="0">
              <a:solidFill>
                <a:schemeClr val="bg1"/>
              </a:solidFill>
            </a:endParaRPr>
          </a:p>
        </p:txBody>
      </p:sp>
      <p:sp>
        <p:nvSpPr>
          <p:cNvPr id="6" name="Content Placeholder 5"/>
          <p:cNvSpPr>
            <a:spLocks noGrp="1"/>
          </p:cNvSpPr>
          <p:nvPr>
            <p:ph sz="half" idx="1"/>
          </p:nvPr>
        </p:nvSpPr>
        <p:spPr>
          <a:xfrm>
            <a:off x="0" y="1524000"/>
            <a:ext cx="9144000" cy="5334000"/>
          </a:xfrm>
        </p:spPr>
        <p:txBody>
          <a:bodyPr>
            <a:normAutofit lnSpcReduction="10000"/>
          </a:bodyPr>
          <a:lstStyle/>
          <a:p>
            <a:pPr marL="0" indent="0">
              <a:buNone/>
            </a:pPr>
            <a:r>
              <a:rPr lang="en-US" sz="2000" dirty="0" smtClean="0">
                <a:solidFill>
                  <a:schemeClr val="bg1"/>
                </a:solidFill>
              </a:rPr>
              <a:t>After  brief explanation of what I was asking these questions for, we began:</a:t>
            </a:r>
          </a:p>
          <a:p>
            <a:r>
              <a:rPr lang="en-US" dirty="0" smtClean="0">
                <a:solidFill>
                  <a:schemeClr val="bg1"/>
                </a:solidFill>
              </a:rPr>
              <a:t>Me		How old are you?</a:t>
            </a:r>
          </a:p>
          <a:p>
            <a:r>
              <a:rPr lang="en-US" dirty="0" smtClean="0">
                <a:solidFill>
                  <a:schemeClr val="bg1"/>
                </a:solidFill>
              </a:rPr>
              <a:t>Mom	83 </a:t>
            </a:r>
          </a:p>
          <a:p>
            <a:r>
              <a:rPr lang="en-US" dirty="0" smtClean="0">
                <a:solidFill>
                  <a:schemeClr val="bg1"/>
                </a:solidFill>
              </a:rPr>
              <a:t>Me		When were you born</a:t>
            </a:r>
          </a:p>
          <a:p>
            <a:r>
              <a:rPr lang="en-US" dirty="0" smtClean="0">
                <a:solidFill>
                  <a:schemeClr val="bg1"/>
                </a:solidFill>
              </a:rPr>
              <a:t>Mom	January 28, 1931 but that’s not right. Actually I was 		born on January 27, 1931.</a:t>
            </a:r>
          </a:p>
          <a:p>
            <a:r>
              <a:rPr lang="en-US" dirty="0" smtClean="0">
                <a:solidFill>
                  <a:schemeClr val="bg1"/>
                </a:solidFill>
              </a:rPr>
              <a:t>Me		What are you talking about? We always celebrated 		your birthday on the 28</a:t>
            </a:r>
            <a:r>
              <a:rPr lang="en-US" baseline="30000" dirty="0" smtClean="0">
                <a:solidFill>
                  <a:schemeClr val="bg1"/>
                </a:solidFill>
              </a:rPr>
              <a:t>th</a:t>
            </a:r>
            <a:r>
              <a:rPr lang="en-US" dirty="0" smtClean="0">
                <a:solidFill>
                  <a:schemeClr val="bg1"/>
                </a:solidFill>
              </a:rPr>
              <a:t>.</a:t>
            </a:r>
          </a:p>
          <a:p>
            <a:r>
              <a:rPr lang="en-US" dirty="0" smtClean="0">
                <a:solidFill>
                  <a:schemeClr val="bg1"/>
                </a:solidFill>
              </a:rPr>
              <a:t>Mom	That’s what your Memere always told me too, but I 		had to do something for Social Security and they 		had my birth certificate and records saying it’s on 		the 27</a:t>
            </a:r>
            <a:r>
              <a:rPr lang="en-US" baseline="30000" dirty="0" smtClean="0">
                <a:solidFill>
                  <a:schemeClr val="bg1"/>
                </a:solidFill>
              </a:rPr>
              <a:t>th</a:t>
            </a:r>
            <a:r>
              <a:rPr lang="en-US" dirty="0" smtClean="0">
                <a:solidFill>
                  <a:schemeClr val="bg1"/>
                </a:solidFill>
              </a:rPr>
              <a:t>. </a:t>
            </a:r>
            <a:r>
              <a:rPr lang="en-US" dirty="0">
                <a:solidFill>
                  <a:schemeClr val="bg1"/>
                </a:solidFill>
              </a:rPr>
              <a:t> </a:t>
            </a:r>
            <a:r>
              <a:rPr lang="en-US" dirty="0" smtClean="0">
                <a:solidFill>
                  <a:schemeClr val="bg1"/>
                </a:solidFill>
              </a:rPr>
              <a:t>Can you believe it, for 82 years, I thought 		my birthday was on the 28</a:t>
            </a:r>
            <a:r>
              <a:rPr lang="en-US" baseline="30000" dirty="0" smtClean="0">
                <a:solidFill>
                  <a:schemeClr val="bg1"/>
                </a:solidFill>
              </a:rPr>
              <a:t>th</a:t>
            </a:r>
            <a:r>
              <a:rPr lang="en-US" dirty="0" smtClean="0">
                <a:solidFill>
                  <a:schemeClr val="bg1"/>
                </a:solidFill>
              </a:rPr>
              <a:t>.</a:t>
            </a:r>
          </a:p>
          <a:p>
            <a:pPr marL="0" indent="0">
              <a:buNone/>
            </a:pPr>
            <a:endParaRPr lang="en-US" dirty="0" smtClean="0">
              <a:solidFill>
                <a:schemeClr val="bg1"/>
              </a:solidFill>
            </a:endParaRPr>
          </a:p>
          <a:p>
            <a:endParaRPr lang="en-US" dirty="0">
              <a:solidFill>
                <a:schemeClr val="bg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457200" y="152400"/>
            <a:ext cx="8229600" cy="838200"/>
          </a:xfrm>
        </p:spPr>
        <p:txBody>
          <a:bodyPr/>
          <a:lstStyle/>
          <a:p>
            <a:pPr algn="ctr"/>
            <a:r>
              <a:rPr lang="en-US" dirty="0" smtClean="0">
                <a:solidFill>
                  <a:schemeClr val="bg1"/>
                </a:solidFill>
              </a:rPr>
              <a:t>Mom’s Story</a:t>
            </a:r>
            <a:endParaRPr lang="en-US" dirty="0">
              <a:solidFill>
                <a:schemeClr val="bg1"/>
              </a:solidFill>
            </a:endParaRPr>
          </a:p>
        </p:txBody>
      </p:sp>
      <p:sp>
        <p:nvSpPr>
          <p:cNvPr id="6" name="Content Placeholder 5"/>
          <p:cNvSpPr>
            <a:spLocks noGrp="1"/>
          </p:cNvSpPr>
          <p:nvPr>
            <p:ph sz="half" idx="1"/>
          </p:nvPr>
        </p:nvSpPr>
        <p:spPr>
          <a:xfrm>
            <a:off x="0" y="1524000"/>
            <a:ext cx="9144000" cy="5334000"/>
          </a:xfrm>
        </p:spPr>
        <p:txBody>
          <a:bodyPr>
            <a:normAutofit/>
          </a:bodyPr>
          <a:lstStyle/>
          <a:p>
            <a:r>
              <a:rPr lang="en-US" dirty="0" smtClean="0">
                <a:solidFill>
                  <a:schemeClr val="bg1"/>
                </a:solidFill>
              </a:rPr>
              <a:t>Me		Where were you born?</a:t>
            </a:r>
          </a:p>
          <a:p>
            <a:r>
              <a:rPr lang="en-US" dirty="0" smtClean="0">
                <a:solidFill>
                  <a:schemeClr val="bg1"/>
                </a:solidFill>
              </a:rPr>
              <a:t>Mom	Odanak Reservation in Canada </a:t>
            </a:r>
          </a:p>
          <a:p>
            <a:r>
              <a:rPr lang="en-US" dirty="0" smtClean="0">
                <a:solidFill>
                  <a:schemeClr val="bg1"/>
                </a:solidFill>
              </a:rPr>
              <a:t>Me		So, you’re an injun (laugh)</a:t>
            </a:r>
          </a:p>
          <a:p>
            <a:r>
              <a:rPr lang="en-US" dirty="0" smtClean="0">
                <a:solidFill>
                  <a:schemeClr val="bg1"/>
                </a:solidFill>
              </a:rPr>
              <a:t>Mom	Only half, your Memere was French Canadian</a:t>
            </a:r>
          </a:p>
          <a:p>
            <a:r>
              <a:rPr lang="en-US" dirty="0" smtClean="0">
                <a:solidFill>
                  <a:schemeClr val="bg1"/>
                </a:solidFill>
              </a:rPr>
              <a:t>Me		How about Pepe?</a:t>
            </a:r>
          </a:p>
          <a:p>
            <a:r>
              <a:rPr lang="en-US" dirty="0" smtClean="0">
                <a:solidFill>
                  <a:schemeClr val="bg1"/>
                </a:solidFill>
              </a:rPr>
              <a:t>Mom	He was all Indian.</a:t>
            </a:r>
          </a:p>
          <a:p>
            <a:r>
              <a:rPr lang="en-US" dirty="0" smtClean="0">
                <a:solidFill>
                  <a:schemeClr val="bg1"/>
                </a:solidFill>
              </a:rPr>
              <a:t>Me		I have the picture of when you were about 5. 			Who’s in that photo?</a:t>
            </a:r>
          </a:p>
          <a:p>
            <a:r>
              <a:rPr lang="en-US" dirty="0" smtClean="0">
                <a:solidFill>
                  <a:schemeClr val="bg1"/>
                </a:solidFill>
              </a:rPr>
              <a:t>Mom	Well, me, your grandfather, his sister and my 			cousin.</a:t>
            </a:r>
          </a:p>
          <a:p>
            <a:r>
              <a:rPr lang="en-US" dirty="0" smtClean="0">
                <a:solidFill>
                  <a:schemeClr val="bg1"/>
                </a:solidFill>
              </a:rPr>
              <a:t>Me		You always dressed like that?</a:t>
            </a:r>
          </a:p>
          <a:p>
            <a:endParaRPr lang="en-US" dirty="0" smtClean="0">
              <a:solidFill>
                <a:schemeClr val="bg1"/>
              </a:solidFill>
            </a:endParaRPr>
          </a:p>
          <a:p>
            <a:pPr marL="0" indent="0">
              <a:buNone/>
            </a:pPr>
            <a:endParaRPr lang="en-US" dirty="0" smtClean="0">
              <a:solidFill>
                <a:schemeClr val="bg1"/>
              </a:solidFill>
            </a:endParaRPr>
          </a:p>
          <a:p>
            <a:endParaRPr lang="en-US" dirty="0">
              <a:solidFill>
                <a:schemeClr val="bg1"/>
              </a:solidFill>
            </a:endParaRPr>
          </a:p>
        </p:txBody>
      </p:sp>
    </p:spTree>
    <p:extLst>
      <p:ext uri="{BB962C8B-B14F-4D97-AF65-F5344CB8AC3E}">
        <p14:creationId xmlns:p14="http://schemas.microsoft.com/office/powerpoint/2010/main" val="24168691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457200" y="152400"/>
            <a:ext cx="8229600" cy="838200"/>
          </a:xfrm>
        </p:spPr>
        <p:txBody>
          <a:bodyPr/>
          <a:lstStyle/>
          <a:p>
            <a:pPr algn="ctr"/>
            <a:r>
              <a:rPr lang="en-US" dirty="0" smtClean="0">
                <a:solidFill>
                  <a:schemeClr val="bg1"/>
                </a:solidFill>
              </a:rPr>
              <a:t>Mom’s Story</a:t>
            </a:r>
            <a:endParaRPr lang="en-US" dirty="0">
              <a:solidFill>
                <a:schemeClr val="bg1"/>
              </a:solidFill>
            </a:endParaRPr>
          </a:p>
        </p:txBody>
      </p:sp>
      <p:sp>
        <p:nvSpPr>
          <p:cNvPr id="6" name="Content Placeholder 5"/>
          <p:cNvSpPr>
            <a:spLocks noGrp="1"/>
          </p:cNvSpPr>
          <p:nvPr>
            <p:ph sz="half" idx="1"/>
          </p:nvPr>
        </p:nvSpPr>
        <p:spPr>
          <a:xfrm>
            <a:off x="0" y="995288"/>
            <a:ext cx="9144000" cy="5938911"/>
          </a:xfrm>
        </p:spPr>
        <p:txBody>
          <a:bodyPr>
            <a:normAutofit fontScale="92500" lnSpcReduction="10000"/>
          </a:bodyPr>
          <a:lstStyle/>
          <a:p>
            <a:r>
              <a:rPr lang="en-US" dirty="0" smtClean="0">
                <a:solidFill>
                  <a:schemeClr val="bg1"/>
                </a:solidFill>
              </a:rPr>
              <a:t>Mom	(laughing) No, I think it was a special occasion 			but I don’t remember what.</a:t>
            </a:r>
          </a:p>
          <a:p>
            <a:r>
              <a:rPr lang="en-US" dirty="0" smtClean="0">
                <a:solidFill>
                  <a:schemeClr val="bg1"/>
                </a:solidFill>
              </a:rPr>
              <a:t>Me		What made you move to Waterbury? </a:t>
            </a:r>
            <a:r>
              <a:rPr lang="en-US" sz="1800" dirty="0" smtClean="0">
                <a:solidFill>
                  <a:schemeClr val="bg1"/>
                </a:solidFill>
              </a:rPr>
              <a:t>(Connecticut)</a:t>
            </a:r>
          </a:p>
          <a:p>
            <a:r>
              <a:rPr lang="en-US" dirty="0" smtClean="0">
                <a:solidFill>
                  <a:schemeClr val="bg1"/>
                </a:solidFill>
              </a:rPr>
              <a:t>Mom	Back then Waterbury was a boom town. It was the 		brass capitol of the world. That’s also why your 			dad’s family move up here from Alabama. Work.</a:t>
            </a:r>
          </a:p>
          <a:p>
            <a:r>
              <a:rPr lang="en-US" dirty="0" smtClean="0">
                <a:solidFill>
                  <a:schemeClr val="bg1"/>
                </a:solidFill>
              </a:rPr>
              <a:t>Me		I remember Pepe when I was younger and he was 		always hunched over. How come?</a:t>
            </a:r>
          </a:p>
          <a:p>
            <a:r>
              <a:rPr lang="en-US" dirty="0" smtClean="0">
                <a:solidFill>
                  <a:schemeClr val="bg1"/>
                </a:solidFill>
              </a:rPr>
              <a:t>Mom	Well, one day he was out hunting and he slipped in 		the river and fell on some rocks and broke his back.</a:t>
            </a:r>
          </a:p>
          <a:p>
            <a:r>
              <a:rPr lang="en-US" dirty="0" smtClean="0">
                <a:solidFill>
                  <a:schemeClr val="bg1"/>
                </a:solidFill>
              </a:rPr>
              <a:t>Me		Why didn’t they fix it?</a:t>
            </a:r>
          </a:p>
          <a:p>
            <a:r>
              <a:rPr lang="en-US" dirty="0" smtClean="0">
                <a:solidFill>
                  <a:schemeClr val="bg1"/>
                </a:solidFill>
              </a:rPr>
              <a:t>Mom	There was no hospital or even a doctor on the 			reservation, so he just stayed like that.</a:t>
            </a:r>
          </a:p>
          <a:p>
            <a:r>
              <a:rPr lang="en-US" dirty="0" smtClean="0">
                <a:solidFill>
                  <a:schemeClr val="bg1"/>
                </a:solidFill>
              </a:rPr>
              <a:t>Me		How come you never go back to the reservation, why 		didn’t you take us?</a:t>
            </a:r>
          </a:p>
          <a:p>
            <a:endParaRPr lang="en-US" dirty="0" smtClean="0">
              <a:solidFill>
                <a:schemeClr val="bg1"/>
              </a:solidFill>
            </a:endParaRPr>
          </a:p>
          <a:p>
            <a:pPr marL="0" indent="0">
              <a:buNone/>
            </a:pPr>
            <a:endParaRPr lang="en-US" dirty="0" smtClean="0">
              <a:solidFill>
                <a:schemeClr val="bg1"/>
              </a:solidFill>
            </a:endParaRPr>
          </a:p>
          <a:p>
            <a:endParaRPr lang="en-US" dirty="0">
              <a:solidFill>
                <a:schemeClr val="bg1"/>
              </a:solidFill>
            </a:endParaRPr>
          </a:p>
        </p:txBody>
      </p:sp>
    </p:spTree>
    <p:extLst>
      <p:ext uri="{BB962C8B-B14F-4D97-AF65-F5344CB8AC3E}">
        <p14:creationId xmlns:p14="http://schemas.microsoft.com/office/powerpoint/2010/main" val="23191414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457200" y="152400"/>
            <a:ext cx="8229600" cy="838200"/>
          </a:xfrm>
        </p:spPr>
        <p:txBody>
          <a:bodyPr/>
          <a:lstStyle/>
          <a:p>
            <a:pPr algn="ctr"/>
            <a:r>
              <a:rPr lang="en-US" dirty="0" smtClean="0">
                <a:solidFill>
                  <a:schemeClr val="bg1"/>
                </a:solidFill>
              </a:rPr>
              <a:t>Mom’s Story</a:t>
            </a:r>
            <a:endParaRPr lang="en-US" dirty="0">
              <a:solidFill>
                <a:schemeClr val="bg1"/>
              </a:solidFill>
            </a:endParaRPr>
          </a:p>
        </p:txBody>
      </p:sp>
      <p:sp>
        <p:nvSpPr>
          <p:cNvPr id="6" name="Content Placeholder 5"/>
          <p:cNvSpPr>
            <a:spLocks noGrp="1"/>
          </p:cNvSpPr>
          <p:nvPr>
            <p:ph sz="half" idx="1"/>
          </p:nvPr>
        </p:nvSpPr>
        <p:spPr>
          <a:xfrm>
            <a:off x="0" y="995288"/>
            <a:ext cx="9144000" cy="5938911"/>
          </a:xfrm>
        </p:spPr>
        <p:txBody>
          <a:bodyPr>
            <a:normAutofit lnSpcReduction="10000"/>
          </a:bodyPr>
          <a:lstStyle/>
          <a:p>
            <a:r>
              <a:rPr lang="en-US" dirty="0" smtClean="0">
                <a:solidFill>
                  <a:schemeClr val="bg1"/>
                </a:solidFill>
              </a:rPr>
              <a:t>Mom	I don’t have good memories of that place. Pepe 		was an alcoholic and things were bad there. It 		wasn’t just your grandfather but a lot of people.</a:t>
            </a:r>
          </a:p>
          <a:p>
            <a:r>
              <a:rPr lang="en-US" dirty="0" smtClean="0">
                <a:solidFill>
                  <a:schemeClr val="bg1"/>
                </a:solidFill>
              </a:rPr>
              <a:t>Me		Do you remember anything good?</a:t>
            </a:r>
            <a:endParaRPr lang="en-US" sz="1800" dirty="0" smtClean="0">
              <a:solidFill>
                <a:schemeClr val="bg1"/>
              </a:solidFill>
            </a:endParaRPr>
          </a:p>
          <a:p>
            <a:r>
              <a:rPr lang="en-US" dirty="0" smtClean="0">
                <a:solidFill>
                  <a:schemeClr val="bg1"/>
                </a:solidFill>
              </a:rPr>
              <a:t>Mom	Leaving (laughing)</a:t>
            </a:r>
          </a:p>
          <a:p>
            <a:r>
              <a:rPr lang="en-US" dirty="0" smtClean="0">
                <a:solidFill>
                  <a:schemeClr val="bg1"/>
                </a:solidFill>
              </a:rPr>
              <a:t>Me		No really! Anything?</a:t>
            </a:r>
          </a:p>
          <a:p>
            <a:r>
              <a:rPr lang="en-US" dirty="0" smtClean="0">
                <a:solidFill>
                  <a:schemeClr val="bg1"/>
                </a:solidFill>
              </a:rPr>
              <a:t>Mom	No, that’s why I don’t go. Plus my family and 			everything I know is here. I’ve been here since I 		was 6.</a:t>
            </a:r>
          </a:p>
          <a:p>
            <a:r>
              <a:rPr lang="en-US" dirty="0" smtClean="0">
                <a:solidFill>
                  <a:schemeClr val="bg1"/>
                </a:solidFill>
              </a:rPr>
              <a:t>Me		You speak French. How come you never taught 		us?</a:t>
            </a:r>
          </a:p>
          <a:p>
            <a:r>
              <a:rPr lang="en-US" dirty="0" smtClean="0">
                <a:solidFill>
                  <a:schemeClr val="bg1"/>
                </a:solidFill>
              </a:rPr>
              <a:t>Mom	Well, when we got here and went to 1</a:t>
            </a:r>
            <a:r>
              <a:rPr lang="en-US" baseline="30000" dirty="0" smtClean="0">
                <a:solidFill>
                  <a:schemeClr val="bg1"/>
                </a:solidFill>
              </a:rPr>
              <a:t>st</a:t>
            </a:r>
            <a:r>
              <a:rPr lang="en-US" dirty="0" smtClean="0">
                <a:solidFill>
                  <a:schemeClr val="bg1"/>
                </a:solidFill>
              </a:rPr>
              <a:t> grade, they 		kept me back another year because I couldn’t 		speak English and I didn’t want you kids to have 		the same trouble.</a:t>
            </a:r>
          </a:p>
          <a:p>
            <a:endParaRPr lang="en-US" dirty="0" smtClean="0">
              <a:solidFill>
                <a:schemeClr val="bg1"/>
              </a:solidFill>
            </a:endParaRPr>
          </a:p>
          <a:p>
            <a:pPr marL="0" indent="0">
              <a:buNone/>
            </a:pPr>
            <a:endParaRPr lang="en-US" dirty="0" smtClean="0">
              <a:solidFill>
                <a:schemeClr val="bg1"/>
              </a:solidFill>
            </a:endParaRPr>
          </a:p>
          <a:p>
            <a:endParaRPr lang="en-US" dirty="0">
              <a:solidFill>
                <a:schemeClr val="bg1"/>
              </a:solidFill>
            </a:endParaRPr>
          </a:p>
        </p:txBody>
      </p:sp>
    </p:spTree>
    <p:extLst>
      <p:ext uri="{BB962C8B-B14F-4D97-AF65-F5344CB8AC3E}">
        <p14:creationId xmlns:p14="http://schemas.microsoft.com/office/powerpoint/2010/main" val="33020526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457200" y="152400"/>
            <a:ext cx="8229600" cy="838200"/>
          </a:xfrm>
        </p:spPr>
        <p:txBody>
          <a:bodyPr/>
          <a:lstStyle/>
          <a:p>
            <a:pPr algn="ctr"/>
            <a:r>
              <a:rPr lang="en-US" dirty="0" smtClean="0">
                <a:solidFill>
                  <a:schemeClr val="bg1"/>
                </a:solidFill>
              </a:rPr>
              <a:t>Mom’s Story</a:t>
            </a:r>
            <a:endParaRPr lang="en-US" dirty="0">
              <a:solidFill>
                <a:schemeClr val="bg1"/>
              </a:solidFill>
            </a:endParaRPr>
          </a:p>
        </p:txBody>
      </p:sp>
      <p:sp>
        <p:nvSpPr>
          <p:cNvPr id="6" name="Content Placeholder 5"/>
          <p:cNvSpPr>
            <a:spLocks noGrp="1"/>
          </p:cNvSpPr>
          <p:nvPr>
            <p:ph sz="half" idx="1"/>
          </p:nvPr>
        </p:nvSpPr>
        <p:spPr>
          <a:xfrm>
            <a:off x="0" y="995288"/>
            <a:ext cx="9144000" cy="5938911"/>
          </a:xfrm>
        </p:spPr>
        <p:txBody>
          <a:bodyPr>
            <a:normAutofit lnSpcReduction="10000"/>
          </a:bodyPr>
          <a:lstStyle/>
          <a:p>
            <a:r>
              <a:rPr lang="en-US" dirty="0" smtClean="0">
                <a:solidFill>
                  <a:schemeClr val="bg1"/>
                </a:solidFill>
              </a:rPr>
              <a:t>Me		What can you tell me about your tribe or 			anything?</a:t>
            </a:r>
          </a:p>
          <a:p>
            <a:r>
              <a:rPr lang="en-US" dirty="0" smtClean="0">
                <a:solidFill>
                  <a:schemeClr val="bg1"/>
                </a:solidFill>
              </a:rPr>
              <a:t>Mom	Well, you’re grandmother was disowned by her 		family because she married your grandfather, 		because he was an Indian.</a:t>
            </a:r>
            <a:endParaRPr lang="en-US" sz="1800" dirty="0" smtClean="0">
              <a:solidFill>
                <a:schemeClr val="bg1"/>
              </a:solidFill>
            </a:endParaRPr>
          </a:p>
          <a:p>
            <a:r>
              <a:rPr lang="en-US" dirty="0" smtClean="0">
                <a:solidFill>
                  <a:schemeClr val="bg1"/>
                </a:solidFill>
              </a:rPr>
              <a:t>Me		Really, you never told me that before.</a:t>
            </a:r>
          </a:p>
          <a:p>
            <a:r>
              <a:rPr lang="en-US" dirty="0" smtClean="0">
                <a:solidFill>
                  <a:schemeClr val="bg1"/>
                </a:solidFill>
              </a:rPr>
              <a:t>Mom	Indians were the low people of at that time. That’s 		why you see a lot of Black Indians. They were both 		considered low people.</a:t>
            </a:r>
          </a:p>
          <a:p>
            <a:r>
              <a:rPr lang="en-US" dirty="0" smtClean="0">
                <a:solidFill>
                  <a:schemeClr val="bg1"/>
                </a:solidFill>
              </a:rPr>
              <a:t>Me		Anything else?</a:t>
            </a:r>
          </a:p>
          <a:p>
            <a:r>
              <a:rPr lang="en-US" dirty="0" smtClean="0">
                <a:solidFill>
                  <a:schemeClr val="bg1"/>
                </a:solidFill>
              </a:rPr>
              <a:t>Mom	Well, many of my relatives and people from the 		reservation left to find work but it’s funny, when 		they get older they know they’re going to die 			and they all go back to the reservation to die.	</a:t>
            </a:r>
          </a:p>
          <a:p>
            <a:endParaRPr lang="en-US" dirty="0" smtClean="0">
              <a:solidFill>
                <a:schemeClr val="bg1"/>
              </a:solidFill>
            </a:endParaRPr>
          </a:p>
          <a:p>
            <a:pPr marL="0" indent="0">
              <a:buNone/>
            </a:pPr>
            <a:endParaRPr lang="en-US" dirty="0" smtClean="0">
              <a:solidFill>
                <a:schemeClr val="bg1"/>
              </a:solidFill>
            </a:endParaRPr>
          </a:p>
          <a:p>
            <a:endParaRPr lang="en-US" dirty="0">
              <a:solidFill>
                <a:schemeClr val="bg1"/>
              </a:solidFill>
            </a:endParaRPr>
          </a:p>
        </p:txBody>
      </p:sp>
    </p:spTree>
    <p:extLst>
      <p:ext uri="{BB962C8B-B14F-4D97-AF65-F5344CB8AC3E}">
        <p14:creationId xmlns:p14="http://schemas.microsoft.com/office/powerpoint/2010/main" val="31622600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457200" y="152400"/>
            <a:ext cx="8229600" cy="838200"/>
          </a:xfrm>
        </p:spPr>
        <p:txBody>
          <a:bodyPr/>
          <a:lstStyle/>
          <a:p>
            <a:pPr algn="ctr"/>
            <a:r>
              <a:rPr lang="en-US" dirty="0" smtClean="0">
                <a:solidFill>
                  <a:schemeClr val="bg1"/>
                </a:solidFill>
              </a:rPr>
              <a:t>Mom’s Story</a:t>
            </a:r>
            <a:endParaRPr lang="en-US" dirty="0">
              <a:solidFill>
                <a:schemeClr val="bg1"/>
              </a:solidFill>
            </a:endParaRPr>
          </a:p>
        </p:txBody>
      </p:sp>
      <p:sp>
        <p:nvSpPr>
          <p:cNvPr id="6" name="Content Placeholder 5"/>
          <p:cNvSpPr>
            <a:spLocks noGrp="1"/>
          </p:cNvSpPr>
          <p:nvPr>
            <p:ph sz="half" idx="1"/>
          </p:nvPr>
        </p:nvSpPr>
        <p:spPr>
          <a:xfrm>
            <a:off x="0" y="995288"/>
            <a:ext cx="9144000" cy="5938911"/>
          </a:xfrm>
        </p:spPr>
        <p:txBody>
          <a:bodyPr>
            <a:normAutofit/>
          </a:bodyPr>
          <a:lstStyle/>
          <a:p>
            <a:r>
              <a:rPr lang="en-US" dirty="0" smtClean="0">
                <a:solidFill>
                  <a:schemeClr val="bg1"/>
                </a:solidFill>
              </a:rPr>
              <a:t>Me		So, are you going to go back when you know your 		time is coming?</a:t>
            </a:r>
          </a:p>
          <a:p>
            <a:r>
              <a:rPr lang="en-US" dirty="0" smtClean="0">
                <a:solidFill>
                  <a:schemeClr val="bg1"/>
                </a:solidFill>
              </a:rPr>
              <a:t>Mom	(laughing) Nope, I’m staying here.</a:t>
            </a:r>
            <a:endParaRPr lang="en-US" sz="1800" dirty="0" smtClean="0">
              <a:solidFill>
                <a:schemeClr val="bg1"/>
              </a:solidFill>
            </a:endParaRPr>
          </a:p>
          <a:p>
            <a:r>
              <a:rPr lang="en-US" dirty="0" smtClean="0">
                <a:solidFill>
                  <a:schemeClr val="bg1"/>
                </a:solidFill>
              </a:rPr>
              <a:t>Me		So, what do they do on the reservation, besides 		drink?</a:t>
            </a:r>
          </a:p>
          <a:p>
            <a:r>
              <a:rPr lang="en-US" dirty="0" smtClean="0">
                <a:solidFill>
                  <a:schemeClr val="bg1"/>
                </a:solidFill>
              </a:rPr>
              <a:t>Mom	Usually they fish or hunt.</a:t>
            </a:r>
          </a:p>
          <a:p>
            <a:r>
              <a:rPr lang="en-US" dirty="0" smtClean="0">
                <a:solidFill>
                  <a:schemeClr val="bg1"/>
                </a:solidFill>
              </a:rPr>
              <a:t>Me		How did they make money?</a:t>
            </a:r>
          </a:p>
          <a:p>
            <a:r>
              <a:rPr lang="en-US" dirty="0" smtClean="0">
                <a:solidFill>
                  <a:schemeClr val="bg1"/>
                </a:solidFill>
              </a:rPr>
              <a:t>Mom	They weaved baskets or made moccasins and stuff 		for the tourist.	</a:t>
            </a:r>
          </a:p>
          <a:p>
            <a:r>
              <a:rPr lang="en-US" dirty="0" smtClean="0">
                <a:solidFill>
                  <a:schemeClr val="bg1"/>
                </a:solidFill>
              </a:rPr>
              <a:t>Me 		That’s why I always saw those baskets at Memere’s 		and Pepe’s house.</a:t>
            </a:r>
          </a:p>
          <a:p>
            <a:r>
              <a:rPr lang="en-US" dirty="0" smtClean="0">
                <a:solidFill>
                  <a:schemeClr val="bg1"/>
                </a:solidFill>
              </a:rPr>
              <a:t>Mom	Yeah, Pepe always brought those back when he 		went back to there.</a:t>
            </a:r>
          </a:p>
          <a:p>
            <a:endParaRPr lang="en-US" dirty="0" smtClean="0">
              <a:solidFill>
                <a:schemeClr val="bg1"/>
              </a:solidFill>
            </a:endParaRPr>
          </a:p>
          <a:p>
            <a:pPr marL="0" indent="0">
              <a:buNone/>
            </a:pPr>
            <a:endParaRPr lang="en-US" dirty="0" smtClean="0">
              <a:solidFill>
                <a:schemeClr val="bg1"/>
              </a:solidFill>
            </a:endParaRPr>
          </a:p>
          <a:p>
            <a:endParaRPr lang="en-US" dirty="0">
              <a:solidFill>
                <a:schemeClr val="bg1"/>
              </a:solidFill>
            </a:endParaRPr>
          </a:p>
        </p:txBody>
      </p:sp>
    </p:spTree>
    <p:extLst>
      <p:ext uri="{BB962C8B-B14F-4D97-AF65-F5344CB8AC3E}">
        <p14:creationId xmlns:p14="http://schemas.microsoft.com/office/powerpoint/2010/main" val="26885705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457200" y="152400"/>
            <a:ext cx="8229600" cy="838200"/>
          </a:xfrm>
        </p:spPr>
        <p:txBody>
          <a:bodyPr/>
          <a:lstStyle/>
          <a:p>
            <a:pPr algn="ctr"/>
            <a:r>
              <a:rPr lang="en-US" dirty="0" smtClean="0">
                <a:solidFill>
                  <a:schemeClr val="bg1"/>
                </a:solidFill>
              </a:rPr>
              <a:t>Mom’s Story</a:t>
            </a:r>
            <a:endParaRPr lang="en-US" dirty="0">
              <a:solidFill>
                <a:schemeClr val="bg1"/>
              </a:solidFill>
            </a:endParaRPr>
          </a:p>
        </p:txBody>
      </p:sp>
      <p:sp>
        <p:nvSpPr>
          <p:cNvPr id="6" name="Content Placeholder 5"/>
          <p:cNvSpPr>
            <a:spLocks noGrp="1"/>
          </p:cNvSpPr>
          <p:nvPr>
            <p:ph sz="half" idx="1"/>
          </p:nvPr>
        </p:nvSpPr>
        <p:spPr>
          <a:xfrm>
            <a:off x="0" y="995288"/>
            <a:ext cx="9144000" cy="5938911"/>
          </a:xfrm>
        </p:spPr>
        <p:txBody>
          <a:bodyPr>
            <a:normAutofit/>
          </a:bodyPr>
          <a:lstStyle/>
          <a:p>
            <a:pPr marL="0" indent="0">
              <a:buNone/>
            </a:pPr>
            <a:r>
              <a:rPr lang="en-US" dirty="0" smtClean="0">
                <a:solidFill>
                  <a:schemeClr val="bg1"/>
                </a:solidFill>
              </a:rPr>
              <a:t>Talking with my mom gave a lot of insight to the way people and society have dealt with issues on being a Native American. </a:t>
            </a:r>
          </a:p>
          <a:p>
            <a:r>
              <a:rPr lang="en-US" dirty="0" smtClean="0">
                <a:solidFill>
                  <a:schemeClr val="bg1"/>
                </a:solidFill>
              </a:rPr>
              <a:t>The Abenaki tribes were spread out through much of northern New England and Canada and presently are confined to a small reservation, the size is about 2km by 3km.</a:t>
            </a:r>
          </a:p>
          <a:p>
            <a:r>
              <a:rPr lang="en-US" dirty="0" smtClean="0">
                <a:solidFill>
                  <a:schemeClr val="bg1"/>
                </a:solidFill>
              </a:rPr>
              <a:t>The population was thought to have been close to 40,000 and in 1991 down to less than 1,000.</a:t>
            </a:r>
          </a:p>
          <a:p>
            <a:r>
              <a:rPr lang="en-US" dirty="0">
                <a:solidFill>
                  <a:schemeClr val="bg1"/>
                </a:solidFill>
              </a:rPr>
              <a:t>A ‘white’ female </a:t>
            </a:r>
            <a:r>
              <a:rPr lang="en-US" dirty="0" smtClean="0">
                <a:solidFill>
                  <a:schemeClr val="bg1"/>
                </a:solidFill>
              </a:rPr>
              <a:t>marrying an Indian got them disowned by their family. Not so much in today’s society.</a:t>
            </a:r>
          </a:p>
          <a:p>
            <a:r>
              <a:rPr lang="en-US" dirty="0" smtClean="0">
                <a:solidFill>
                  <a:schemeClr val="bg1"/>
                </a:solidFill>
              </a:rPr>
              <a:t>Alcoholism is a major problem on the reservation today as it was back then</a:t>
            </a:r>
          </a:p>
          <a:p>
            <a:r>
              <a:rPr lang="en-US" dirty="0" smtClean="0">
                <a:solidFill>
                  <a:schemeClr val="bg1"/>
                </a:solidFill>
              </a:rPr>
              <a:t>Lack of medical services was common back then but access to medical personnel and facilities has greatly improved.</a:t>
            </a:r>
          </a:p>
          <a:p>
            <a:endParaRPr lang="en-US" dirty="0" smtClean="0">
              <a:solidFill>
                <a:schemeClr val="bg1"/>
              </a:solidFill>
            </a:endParaRPr>
          </a:p>
          <a:p>
            <a:pPr marL="0" indent="0">
              <a:buNone/>
            </a:pPr>
            <a:endParaRPr lang="en-US" dirty="0" smtClean="0">
              <a:solidFill>
                <a:schemeClr val="bg1"/>
              </a:solidFill>
            </a:endParaRPr>
          </a:p>
          <a:p>
            <a:pPr marL="0" indent="0">
              <a:buNone/>
            </a:pPr>
            <a:endParaRPr lang="en-US" dirty="0" smtClean="0">
              <a:solidFill>
                <a:schemeClr val="bg1"/>
              </a:solidFill>
            </a:endParaRPr>
          </a:p>
          <a:p>
            <a:pPr marL="0" indent="0">
              <a:buNone/>
            </a:pPr>
            <a:endParaRPr lang="en-US" dirty="0" smtClean="0">
              <a:solidFill>
                <a:schemeClr val="bg1"/>
              </a:solidFill>
            </a:endParaRPr>
          </a:p>
          <a:p>
            <a:endParaRPr lang="en-US" dirty="0">
              <a:solidFill>
                <a:schemeClr val="bg1"/>
              </a:solidFill>
            </a:endParaRPr>
          </a:p>
        </p:txBody>
      </p:sp>
    </p:spTree>
    <p:extLst>
      <p:ext uri="{BB962C8B-B14F-4D97-AF65-F5344CB8AC3E}">
        <p14:creationId xmlns:p14="http://schemas.microsoft.com/office/powerpoint/2010/main" val="226864433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248</TotalTime>
  <Words>221</Words>
  <Application>Microsoft Office PowerPoint</Application>
  <PresentationFormat>On-screen Show (4:3)</PresentationFormat>
  <Paragraphs>85</Paragraphs>
  <Slides>10</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Constantia</vt:lpstr>
      <vt:lpstr>Wingdings 2</vt:lpstr>
      <vt:lpstr>Paper</vt:lpstr>
      <vt:lpstr>Life of an Abenaki Women</vt:lpstr>
      <vt:lpstr>PowerPoint Presentation</vt:lpstr>
      <vt:lpstr>Mom’s Story</vt:lpstr>
      <vt:lpstr>Mom’s Story</vt:lpstr>
      <vt:lpstr>Mom’s Story</vt:lpstr>
      <vt:lpstr>Mom’s Story</vt:lpstr>
      <vt:lpstr>Mom’s Story</vt:lpstr>
      <vt:lpstr>Mom’s Story</vt:lpstr>
      <vt:lpstr>Mom’s Story</vt:lpstr>
      <vt:lpstr>Mom’s Story</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Life of an Abenaki Women</dc:title>
  <dc:creator>CAMEJO</dc:creator>
  <cp:lastModifiedBy>Tom Deal</cp:lastModifiedBy>
  <cp:revision>26</cp:revision>
  <dcterms:created xsi:type="dcterms:W3CDTF">2011-12-11T05:52:01Z</dcterms:created>
  <dcterms:modified xsi:type="dcterms:W3CDTF">2014-12-05T15:23:45Z</dcterms:modified>
</cp:coreProperties>
</file>